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4" r:id="rId3"/>
    <p:sldId id="265" r:id="rId4"/>
    <p:sldId id="269" r:id="rId5"/>
    <p:sldId id="266" r:id="rId6"/>
    <p:sldId id="273" r:id="rId7"/>
    <p:sldId id="275" r:id="rId8"/>
    <p:sldId id="267" r:id="rId9"/>
    <p:sldId id="268" r:id="rId10"/>
    <p:sldId id="272" r:id="rId11"/>
    <p:sldId id="271" r:id="rId12"/>
    <p:sldId id="270" r:id="rId13"/>
    <p:sldId id="301" r:id="rId14"/>
    <p:sldId id="302" r:id="rId15"/>
    <p:sldId id="304" r:id="rId16"/>
    <p:sldId id="261" r:id="rId17"/>
    <p:sldId id="277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erendius" panose="020B0604020202020204" charset="0"/>
      <p:regular r:id="rId23"/>
    </p:embeddedFont>
    <p:embeddedFont>
      <p:font typeface="TYPOGRAPH PRO Light" panose="020B0604020202020204" charset="0"/>
      <p:regular r:id="rId24"/>
    </p:embeddedFont>
    <p:embeddedFont>
      <p:font typeface="TYPOGRAPH PRO Ultra-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22" autoAdjust="0"/>
  </p:normalViewPr>
  <p:slideViewPr>
    <p:cSldViewPr>
      <p:cViewPr varScale="1">
        <p:scale>
          <a:sx n="46" d="100"/>
          <a:sy n="46" d="100"/>
        </p:scale>
        <p:origin x="7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D1F8748-9896-47D2-AC48-BF09E0FCD486}"/>
              </a:ext>
            </a:extLst>
          </p:cNvPr>
          <p:cNvSpPr txBox="1">
            <a:spLocks/>
          </p:cNvSpPr>
          <p:nvPr/>
        </p:nvSpPr>
        <p:spPr>
          <a:xfrm>
            <a:off x="328515" y="672024"/>
            <a:ext cx="8337192" cy="85724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i="1" dirty="0">
                <a:solidFill>
                  <a:srgbClr val="AA5938"/>
                </a:solidFill>
              </a:rPr>
              <a:t>* “uso CREATIVO de las nuevas tecnologías para proclamar el Evangelio”</a:t>
            </a:r>
            <a:br>
              <a:rPr lang="es-ES" sz="3600" b="1" i="1" dirty="0">
                <a:solidFill>
                  <a:srgbClr val="AA5938"/>
                </a:solidFill>
              </a:rPr>
            </a:br>
            <a:r>
              <a:rPr lang="es-ES" sz="3600" b="1" i="1" dirty="0">
                <a:solidFill>
                  <a:srgbClr val="AA5938"/>
                </a:solidFill>
              </a:rPr>
              <a:t>* “integrar los MMC al plan pastoral de la Iglesia”</a:t>
            </a:r>
            <a:br>
              <a:rPr lang="es-ES" sz="3600" b="1" i="1" dirty="0">
                <a:solidFill>
                  <a:srgbClr val="AA5938"/>
                </a:solidFill>
              </a:rPr>
            </a:br>
            <a:r>
              <a:rPr lang="es-ES" sz="3600" b="1" i="1" dirty="0">
                <a:solidFill>
                  <a:srgbClr val="AA5938"/>
                </a:solidFill>
              </a:rPr>
              <a:t>* “difundir una recta opinión pública, con caridad y justicia”</a:t>
            </a:r>
            <a:br>
              <a:rPr lang="es-ES" sz="3600" b="1" i="1" dirty="0">
                <a:solidFill>
                  <a:srgbClr val="AA5938"/>
                </a:solidFill>
              </a:rPr>
            </a:br>
            <a:r>
              <a:rPr lang="es-ES" sz="3600" b="1" i="1" dirty="0">
                <a:solidFill>
                  <a:srgbClr val="AA5938"/>
                </a:solidFill>
              </a:rPr>
              <a:t>* “los MMC deben ser promovidos con disciplina y moderación”</a:t>
            </a:r>
            <a:br>
              <a:rPr lang="es-ES" sz="3600" b="1" i="1" dirty="0">
                <a:solidFill>
                  <a:srgbClr val="AA5938"/>
                </a:solidFill>
              </a:rPr>
            </a:br>
            <a:r>
              <a:rPr lang="es-ES" sz="3600" b="1" i="1" dirty="0">
                <a:solidFill>
                  <a:srgbClr val="AA5938"/>
                </a:solidFill>
              </a:rPr>
              <a:t>* “que todas las parroquias tengan una oficina de cine, como parte de la acción pastoral”</a:t>
            </a:r>
            <a:br>
              <a:rPr lang="es-ES" sz="3600" b="1" i="1" dirty="0">
                <a:solidFill>
                  <a:srgbClr val="AA5938"/>
                </a:solidFill>
              </a:rPr>
            </a:br>
            <a:r>
              <a:rPr lang="es-ES" sz="3600" b="1" i="1" dirty="0">
                <a:solidFill>
                  <a:srgbClr val="AA5938"/>
                </a:solidFill>
              </a:rPr>
              <a:t>“hacer un correcto uso de los MMC, que no atenten vs dignidad humana”</a:t>
            </a:r>
            <a:endParaRPr lang="en-US" b="1" i="1" dirty="0">
              <a:solidFill>
                <a:srgbClr val="AA5938"/>
              </a:solidFill>
            </a:endParaRPr>
          </a:p>
        </p:txBody>
      </p:sp>
      <p:pic>
        <p:nvPicPr>
          <p:cNvPr id="8" name="Picture 6" descr="Testigos del mismo Espíritu, el magisterio de los últimos papas sobre el  Espíritu Santo · PÁGINA DE INICIO · Diócesis de Málaga : Portal de la  Iglesia Católica de Málaga">
            <a:extLst>
              <a:ext uri="{FF2B5EF4-FFF2-40B4-BE49-F238E27FC236}">
                <a16:creationId xmlns:a16="http://schemas.microsoft.com/office/drawing/2014/main" id="{C96E8C97-5AFD-4C2B-8927-5CED1404C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071"/>
          <a:stretch/>
        </p:blipFill>
        <p:spPr bwMode="auto">
          <a:xfrm>
            <a:off x="8553278" y="2"/>
            <a:ext cx="9734735" cy="5143503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piniones de un converso: Sobre el Magisterio de la Iglesia, nuestra guía">
            <a:extLst>
              <a:ext uri="{FF2B5EF4-FFF2-40B4-BE49-F238E27FC236}">
                <a16:creationId xmlns:a16="http://schemas.microsoft.com/office/drawing/2014/main" id="{82FE383B-C1E1-4D9C-A836-2FF5B3306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-3" b="7333"/>
          <a:stretch/>
        </p:blipFill>
        <p:spPr bwMode="auto">
          <a:xfrm>
            <a:off x="8129130" y="5143500"/>
            <a:ext cx="10158870" cy="51435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B990BA-82D2-4907-9F04-219AF5386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94" y="188455"/>
            <a:ext cx="10575306" cy="84602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0477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1C7A6F-C1C6-486B-9066-5A09AD9A08D6}"/>
              </a:ext>
            </a:extLst>
          </p:cNvPr>
          <p:cNvSpPr txBox="1"/>
          <p:nvPr/>
        </p:nvSpPr>
        <p:spPr>
          <a:xfrm>
            <a:off x="3581400" y="1261134"/>
            <a:ext cx="132588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Propuesta 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MX" sz="3600" dirty="0"/>
              <a:t>Enfatizar </a:t>
            </a:r>
            <a:r>
              <a:rPr lang="es-MX" sz="3600" b="1" dirty="0"/>
              <a:t>los puntos en común,</a:t>
            </a:r>
            <a:r>
              <a:rPr lang="es-MX" sz="3600" dirty="0"/>
              <a:t> y no las diferencias 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MX" sz="3600" dirty="0"/>
              <a:t>Promover la búsqueda de la verdad. Hoy tenemos vicios que niegan la realidad como objeto a conocer.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MX" sz="3600" dirty="0"/>
              <a:t>Investigación periodística.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MX" sz="3600" dirty="0"/>
              <a:t>No sucumbiendo a la inmediatez, gran mal de nuestros días y vicio de quienes usamos las redes sociales.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MX" sz="3600" dirty="0"/>
              <a:t>Antes de compartir una nota, verificar fuentes, fechas y veracidad.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MX" sz="3600" dirty="0"/>
              <a:t>Propiciar el diálogo en la sociedad. Promover la escucha, evitar confrontaciones.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ES" sz="3600" dirty="0"/>
              <a:t>E</a:t>
            </a:r>
            <a:r>
              <a:rPr lang="es-MX" sz="3600" dirty="0"/>
              <a:t>vitar las cámaras de eco.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MX" sz="3600" dirty="0"/>
              <a:t>Realidad: los intelectuales </a:t>
            </a:r>
            <a:r>
              <a:rPr lang="es-MX" sz="3600" i="1" dirty="0" err="1"/>
              <a:t>influencers</a:t>
            </a:r>
            <a:r>
              <a:rPr lang="es-MX" sz="3600" dirty="0"/>
              <a:t> no son católicos. Debemos desarrollar la intelectualidad católica, que ésta llegue a los MMC</a:t>
            </a:r>
            <a:endParaRPr lang="en-US" sz="3600" dirty="0"/>
          </a:p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95C2AB-D282-4490-A3C0-AF469368771A}"/>
              </a:ext>
            </a:extLst>
          </p:cNvPr>
          <p:cNvSpPr txBox="1"/>
          <p:nvPr/>
        </p:nvSpPr>
        <p:spPr>
          <a:xfrm>
            <a:off x="990600" y="419100"/>
            <a:ext cx="1295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Evitar la polarización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807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D4EAD2-B6B2-43AC-9F57-ED340BEBDA75}"/>
              </a:ext>
            </a:extLst>
          </p:cNvPr>
          <p:cNvSpPr/>
          <p:nvPr/>
        </p:nvSpPr>
        <p:spPr>
          <a:xfrm>
            <a:off x="1447800" y="531143"/>
            <a:ext cx="10507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/>
              <a:t>El agente de pastoral de la comunicación frente a la IA</a:t>
            </a:r>
            <a:endParaRPr lang="es-MX" sz="3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5581E7-AE69-49C2-8575-2E98A0965EF1}"/>
              </a:ext>
            </a:extLst>
          </p:cNvPr>
          <p:cNvSpPr/>
          <p:nvPr/>
        </p:nvSpPr>
        <p:spPr>
          <a:xfrm>
            <a:off x="2745360" y="2587734"/>
            <a:ext cx="131042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Tiene que asegurarse de que la IA sirve a la comunicación humana, reflejando los valores del Evangelio y las enseñanzas De la Iglesia.</a:t>
            </a:r>
          </a:p>
          <a:p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56133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D4EAD2-B6B2-43AC-9F57-ED340BEBDA75}"/>
              </a:ext>
            </a:extLst>
          </p:cNvPr>
          <p:cNvSpPr/>
          <p:nvPr/>
        </p:nvSpPr>
        <p:spPr>
          <a:xfrm>
            <a:off x="1447800" y="531143"/>
            <a:ext cx="10507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/>
              <a:t>El agente de pastoral de la comunicación frente a la IA</a:t>
            </a:r>
            <a:endParaRPr lang="es-MX" sz="3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5581E7-AE69-49C2-8575-2E98A0965EF1}"/>
              </a:ext>
            </a:extLst>
          </p:cNvPr>
          <p:cNvSpPr/>
          <p:nvPr/>
        </p:nvSpPr>
        <p:spPr>
          <a:xfrm>
            <a:off x="1600200" y="2587734"/>
            <a:ext cx="142493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/>
              <a:t> 1. Adaptación: </a:t>
            </a:r>
            <a:r>
              <a:rPr lang="es-ES" sz="4000" dirty="0"/>
              <a:t>Adaptarse a las nuevas tecnologías interactivas y métodos de evangelización sin comprometer los estándares éticos ni manipular información. </a:t>
            </a:r>
          </a:p>
          <a:p>
            <a:pPr algn="just"/>
            <a:r>
              <a:rPr lang="es-ES" sz="4000" b="1" dirty="0"/>
              <a:t>2. Autoridad y Autenticidad</a:t>
            </a:r>
            <a:r>
              <a:rPr lang="es-ES" sz="4000" dirty="0"/>
              <a:t>: Asegurar la claridad y veracidad de las fuentes y contenidos, especialmente cuando son generados por IA. </a:t>
            </a:r>
          </a:p>
          <a:p>
            <a:pPr algn="just"/>
            <a:r>
              <a:rPr lang="es-ES" sz="4000" b="1" dirty="0"/>
              <a:t>3. Pensamiento Crítico</a:t>
            </a:r>
            <a:r>
              <a:rPr lang="es-ES" sz="4000" dirty="0"/>
              <a:t>: Aprovechar la IA para apoyar, no reemplazar, el pensamiento crítico para un análisis más preciso y rápido. </a:t>
            </a:r>
          </a:p>
        </p:txBody>
      </p:sp>
    </p:spTree>
    <p:extLst>
      <p:ext uri="{BB962C8B-B14F-4D97-AF65-F5344CB8AC3E}">
        <p14:creationId xmlns:p14="http://schemas.microsoft.com/office/powerpoint/2010/main" val="162517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D4EAD2-B6B2-43AC-9F57-ED340BEBDA75}"/>
              </a:ext>
            </a:extLst>
          </p:cNvPr>
          <p:cNvSpPr/>
          <p:nvPr/>
        </p:nvSpPr>
        <p:spPr>
          <a:xfrm>
            <a:off x="1447800" y="531143"/>
            <a:ext cx="10228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/>
              <a:t>El agente de pastoral de la comunicación frente a la IA</a:t>
            </a:r>
            <a:endParaRPr lang="es-MX" sz="3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5581E7-AE69-49C2-8575-2E98A0965EF1}"/>
              </a:ext>
            </a:extLst>
          </p:cNvPr>
          <p:cNvSpPr/>
          <p:nvPr/>
        </p:nvSpPr>
        <p:spPr>
          <a:xfrm>
            <a:off x="1447800" y="1734474"/>
            <a:ext cx="1493411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/>
              <a:t>4. I</a:t>
            </a:r>
            <a:r>
              <a:rPr lang="es-ES" sz="4000" b="1" dirty="0"/>
              <a:t>ntegridad Ética:</a:t>
            </a:r>
            <a:r>
              <a:rPr lang="es-ES" sz="4000" dirty="0"/>
              <a:t> Utilizar la IA éticamente en diferentes niveles de comunicación, especialmente en entornos personales, comunitarios y educativos. </a:t>
            </a:r>
          </a:p>
          <a:p>
            <a:r>
              <a:rPr lang="es-ES" sz="4000" b="1" dirty="0"/>
              <a:t>5. Responsabilidad Moral</a:t>
            </a:r>
            <a:r>
              <a:rPr lang="es-ES" sz="4000" dirty="0"/>
              <a:t>: La IA debe alinearse con los principios del Evangelio y la doctrina de la Iglesia, asegurando que los mensajes promuevan la enseñanza cristiana verdadera. Poner énfasis en evitar manipular las enseñanzas fundamentales de la Iglesia, y especialmente de su Magisterio Social como es la política, los DDHH, la acción caritativa. </a:t>
            </a:r>
          </a:p>
        </p:txBody>
      </p:sp>
    </p:spTree>
    <p:extLst>
      <p:ext uri="{BB962C8B-B14F-4D97-AF65-F5344CB8AC3E}">
        <p14:creationId xmlns:p14="http://schemas.microsoft.com/office/powerpoint/2010/main" val="187513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D4EAD2-B6B2-43AC-9F57-ED340BEBDA75}"/>
              </a:ext>
            </a:extLst>
          </p:cNvPr>
          <p:cNvSpPr/>
          <p:nvPr/>
        </p:nvSpPr>
        <p:spPr>
          <a:xfrm>
            <a:off x="1447800" y="531143"/>
            <a:ext cx="10507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/>
              <a:t>El agente de pastoral de la comunicación frente a la IA</a:t>
            </a:r>
            <a:endParaRPr lang="es-MX" sz="3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5581E7-AE69-49C2-8575-2E98A0965EF1}"/>
              </a:ext>
            </a:extLst>
          </p:cNvPr>
          <p:cNvSpPr/>
          <p:nvPr/>
        </p:nvSpPr>
        <p:spPr>
          <a:xfrm>
            <a:off x="1447800" y="1734474"/>
            <a:ext cx="149341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/>
              <a:t>6. Privacidad y Confidencialidad</a:t>
            </a:r>
            <a:r>
              <a:rPr lang="es-ES" sz="4800" dirty="0"/>
              <a:t>: Priorizar la protección de datos personales y prestigio de todas las personas. </a:t>
            </a:r>
          </a:p>
          <a:p>
            <a:r>
              <a:rPr lang="es-ES" sz="4800" b="1" dirty="0"/>
              <a:t>7. Consistencia con el Magisterio:</a:t>
            </a:r>
            <a:r>
              <a:rPr lang="es-ES" sz="4800" dirty="0"/>
              <a:t> Mantener la integridad de las enseñanzas de la Iglesia, distinguiendo claramente entre hechos y opiniones, y asegurando que la IA respete las verdades doctrinales. Cuidar de que no se habla en nombre de la Iglesia aunque se sea católico.</a:t>
            </a:r>
            <a:endParaRPr lang="es-MX" sz="4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E0733-F99E-496C-B393-EC91AE9D505F}"/>
              </a:ext>
            </a:extLst>
          </p:cNvPr>
          <p:cNvSpPr txBox="1"/>
          <p:nvPr/>
        </p:nvSpPr>
        <p:spPr>
          <a:xfrm>
            <a:off x="1447800" y="7383780"/>
            <a:ext cx="13868400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3200" dirty="0"/>
              <a:t>El uso de la IA en la comunicación católica debe armonizar con las enseñanzas de la Iglesia, evitando interpretaciones erróneas o distorsiones del mensaje del Evangelio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49076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-3742412" y="4546491"/>
            <a:ext cx="9542223" cy="1634933"/>
            <a:chOff x="0" y="0"/>
            <a:chExt cx="12722964" cy="2179911"/>
          </a:xfrm>
        </p:grpSpPr>
        <p:sp>
          <p:nvSpPr>
            <p:cNvPr id="4" name="TextBox 4"/>
            <p:cNvSpPr txBox="1"/>
            <p:nvPr/>
          </p:nvSpPr>
          <p:spPr>
            <a:xfrm>
              <a:off x="1190238" y="9525"/>
              <a:ext cx="7644149" cy="679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7"/>
                </a:lnSpc>
                <a:spcBef>
                  <a:spcPct val="0"/>
                </a:spcBef>
              </a:pPr>
              <a:r>
                <a:rPr lang="en-US" sz="3215" spc="-16" dirty="0" err="1">
                  <a:solidFill>
                    <a:srgbClr val="FFFFFF"/>
                  </a:solidFill>
                  <a:latin typeface="TYPOGRAPH PRO Light"/>
                </a:rPr>
                <a:t>Corazones</a:t>
              </a:r>
              <a:r>
                <a:rPr lang="en-US" sz="3215" spc="-16" dirty="0">
                  <a:solidFill>
                    <a:srgbClr val="FFFFFF"/>
                  </a:solidFill>
                  <a:latin typeface="TYPOGRAPH PRO Light"/>
                </a:rPr>
                <a:t> </a:t>
              </a:r>
              <a:r>
                <a:rPr lang="en-US" sz="3215" spc="-16" dirty="0" err="1">
                  <a:solidFill>
                    <a:srgbClr val="FFFFFF"/>
                  </a:solidFill>
                  <a:latin typeface="TYPOGRAPH PRO Ultra-Bold"/>
                </a:rPr>
                <a:t>Nuevos</a:t>
              </a:r>
              <a:r>
                <a:rPr lang="en-US" sz="3215" spc="-16" dirty="0">
                  <a:solidFill>
                    <a:srgbClr val="FFFFFF"/>
                  </a:solidFill>
                  <a:latin typeface="TYPOGRAPH PRO Ultra-Bold"/>
                </a:rPr>
                <a:t> </a:t>
              </a:r>
              <a:r>
                <a:rPr lang="en-US" sz="3215" spc="-16" dirty="0">
                  <a:solidFill>
                    <a:srgbClr val="FFFFFF"/>
                  </a:solidFill>
                  <a:latin typeface="TYPOGRAPH PRO Light"/>
                </a:rPr>
                <a:t>para: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66528" y="1130283"/>
              <a:ext cx="9156436" cy="1049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37"/>
                </a:lnSpc>
                <a:spcBef>
                  <a:spcPct val="0"/>
                </a:spcBef>
              </a:pPr>
              <a:r>
                <a:rPr lang="en-US" sz="5223" spc="621">
                  <a:solidFill>
                    <a:srgbClr val="FFFFFF"/>
                  </a:solidFill>
                  <a:latin typeface="Serendius"/>
                </a:rPr>
                <a:t>MUNDOS NUEVOS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629219"/>
              <a:ext cx="3577392" cy="0"/>
            </a:xfrm>
            <a:prstGeom prst="line">
              <a:avLst/>
            </a:prstGeom>
            <a:ln w="51756" cap="flat">
              <a:solidFill>
                <a:srgbClr val="FFFFFF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7" name="AutoShape 7"/>
            <p:cNvSpPr/>
            <p:nvPr/>
          </p:nvSpPr>
          <p:spPr>
            <a:xfrm>
              <a:off x="9145572" y="344569"/>
              <a:ext cx="3577392" cy="0"/>
            </a:xfrm>
            <a:prstGeom prst="line">
              <a:avLst/>
            </a:prstGeom>
            <a:ln w="51756" cap="flat">
              <a:solidFill>
                <a:srgbClr val="FFFFFF"/>
              </a:solidFill>
              <a:prstDash val="solid"/>
              <a:headEnd type="oval" w="lg" len="lg"/>
              <a:tailEnd type="oval" w="lg" len="lg"/>
            </a:ln>
          </p:spPr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7A0269AD-8F1A-402C-8C4A-369926E595D1}"/>
              </a:ext>
            </a:extLst>
          </p:cNvPr>
          <p:cNvSpPr txBox="1"/>
          <p:nvPr/>
        </p:nvSpPr>
        <p:spPr>
          <a:xfrm>
            <a:off x="9670602" y="90046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</a:rPr>
              <a:t>Gracias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7309F271-19BC-44D9-A2A6-E4FA8A21B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3" r="7832"/>
          <a:stretch/>
        </p:blipFill>
        <p:spPr>
          <a:xfrm>
            <a:off x="11599671" y="5301105"/>
            <a:ext cx="6084417" cy="370353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2D47608-2954-4184-A00D-3F2F6BC6DE39}"/>
              </a:ext>
            </a:extLst>
          </p:cNvPr>
          <p:cNvSpPr txBox="1"/>
          <p:nvPr/>
        </p:nvSpPr>
        <p:spPr>
          <a:xfrm>
            <a:off x="2161234" y="8279275"/>
            <a:ext cx="984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Misión: el arte de comunicar a Dios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9DC6A5-DC5E-4835-AC84-5EABF3D51723}"/>
              </a:ext>
            </a:extLst>
          </p:cNvPr>
          <p:cNvSpPr txBox="1"/>
          <p:nvPr/>
        </p:nvSpPr>
        <p:spPr>
          <a:xfrm>
            <a:off x="3048000" y="592845"/>
            <a:ext cx="7467600" cy="107721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3200" b="1" dirty="0"/>
              <a:t>Comprender que estamos viviendo una nueva era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89B0EC4-047C-4BEA-9761-EC561DB92186}"/>
              </a:ext>
            </a:extLst>
          </p:cNvPr>
          <p:cNvSpPr txBox="1"/>
          <p:nvPr/>
        </p:nvSpPr>
        <p:spPr>
          <a:xfrm>
            <a:off x="3048000" y="1897440"/>
            <a:ext cx="7467600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3200" b="1" dirty="0"/>
              <a:t>Vinculación y articulación </a:t>
            </a:r>
            <a:r>
              <a:rPr lang="es-ES" sz="3200" b="1" dirty="0">
                <a:solidFill>
                  <a:schemeClr val="tx1">
                    <a:lumMod val="95000"/>
                  </a:schemeClr>
                </a:solidFill>
              </a:rPr>
              <a:t>con aliados para difusión de contenidos </a:t>
            </a:r>
            <a:r>
              <a:rPr lang="es-ES" sz="3200" b="1" dirty="0" err="1">
                <a:solidFill>
                  <a:schemeClr val="tx1">
                    <a:lumMod val="95000"/>
                  </a:schemeClr>
                </a:solidFill>
              </a:rPr>
              <a:t>ó</a:t>
            </a:r>
            <a:r>
              <a:rPr lang="es-ES" sz="3200" b="1" dirty="0">
                <a:solidFill>
                  <a:schemeClr val="tx1">
                    <a:lumMod val="95000"/>
                  </a:schemeClr>
                </a:solidFill>
              </a:rPr>
              <a:t> vertebración para reafirmar posturas de la Iglesia</a:t>
            </a:r>
            <a:endParaRPr lang="es-MX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82B7D52-A19D-4827-9FCE-D0FAE3A766C9}"/>
              </a:ext>
            </a:extLst>
          </p:cNvPr>
          <p:cNvSpPr txBox="1"/>
          <p:nvPr/>
        </p:nvSpPr>
        <p:spPr>
          <a:xfrm>
            <a:off x="2971800" y="6362700"/>
            <a:ext cx="74676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3200" b="1" dirty="0"/>
              <a:t>Capacitarse y capacitar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BA0BC0-4E39-4BED-A3EE-7B34C067C7A0}"/>
              </a:ext>
            </a:extLst>
          </p:cNvPr>
          <p:cNvSpPr txBox="1"/>
          <p:nvPr/>
        </p:nvSpPr>
        <p:spPr>
          <a:xfrm>
            <a:off x="3013364" y="5625525"/>
            <a:ext cx="74676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3200" b="1" dirty="0"/>
              <a:t>Invertir en la profesionalización del área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CE7E37F-0228-45A6-A723-96E111EA1A0D}"/>
              </a:ext>
            </a:extLst>
          </p:cNvPr>
          <p:cNvSpPr txBox="1"/>
          <p:nvPr/>
        </p:nvSpPr>
        <p:spPr>
          <a:xfrm>
            <a:off x="3048000" y="3695700"/>
            <a:ext cx="7432964" cy="175432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1">
                    <a:lumMod val="95000"/>
                  </a:schemeClr>
                </a:solidFill>
              </a:rPr>
              <a:t>Trabajar en equipo y buscar a las personas que pueden hacer lo que nosotros no podemos</a:t>
            </a:r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5F8F34-46C7-4BE5-8E3B-C1CFDEA78480}"/>
              </a:ext>
            </a:extLst>
          </p:cNvPr>
          <p:cNvSpPr txBox="1"/>
          <p:nvPr/>
        </p:nvSpPr>
        <p:spPr>
          <a:xfrm>
            <a:off x="2985628" y="3543300"/>
            <a:ext cx="1341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Como comunicadores si no vivimos la pasión por la verdad, no la vamos a encontrar, ni la vamos a sembrar.  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ombia: el séptimo destino latinoamericano del papa Francisco">
            <a:extLst>
              <a:ext uri="{FF2B5EF4-FFF2-40B4-BE49-F238E27FC236}">
                <a16:creationId xmlns:a16="http://schemas.microsoft.com/office/drawing/2014/main" id="{90F1D15D-58C4-4F5C-9F75-F8AD9B41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24" y="208801"/>
            <a:ext cx="11795111" cy="66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200"/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7DDFBE-7DE3-482C-BCD2-B053BEE72694}"/>
              </a:ext>
            </a:extLst>
          </p:cNvPr>
          <p:cNvSpPr txBox="1"/>
          <p:nvPr/>
        </p:nvSpPr>
        <p:spPr>
          <a:xfrm>
            <a:off x="1077484" y="4213473"/>
            <a:ext cx="12268200" cy="50167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000" i="1" dirty="0"/>
              <a:t>2022: </a:t>
            </a:r>
            <a:r>
              <a:rPr lang="es-ES" sz="4000" dirty="0"/>
              <a:t>«Escuchar con los oídos del corazón»</a:t>
            </a:r>
            <a:endParaRPr lang="en-US" sz="4000" dirty="0"/>
          </a:p>
          <a:p>
            <a:r>
              <a:rPr lang="es-ES" sz="4000" i="1" dirty="0"/>
              <a:t>2023: Hablar con el corazón, «en la verdad y en el amor» </a:t>
            </a:r>
            <a:endParaRPr lang="en-US" sz="4000" dirty="0"/>
          </a:p>
          <a:p>
            <a:r>
              <a:rPr lang="es-ES" sz="4000" i="1" dirty="0"/>
              <a:t>2024: Inteligencia artificial y sabiduría del corazón</a:t>
            </a:r>
            <a:br>
              <a:rPr lang="es-ES" sz="4000" i="1" dirty="0"/>
            </a:br>
            <a:r>
              <a:rPr lang="es-ES" sz="4000" i="1" dirty="0"/>
              <a:t>para una comunicación plenamente humana. </a:t>
            </a:r>
            <a:r>
              <a:rPr lang="es-ES" sz="4000" dirty="0"/>
              <a:t>sólo recuperando la sabiduría del corazón “podremos leer e interpretar la novedad de nuestro tiempo y redescubrir el camino de una comunicación plenamente humana” en medio de los avances tan vertiginosos.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211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464466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F651DE-C2AF-4836-928D-F401D13B6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52" y="723900"/>
            <a:ext cx="7965992" cy="79346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7390209-05B9-46A0-A09B-A751E1AE0EA7}"/>
              </a:ext>
            </a:extLst>
          </p:cNvPr>
          <p:cNvSpPr txBox="1"/>
          <p:nvPr/>
        </p:nvSpPr>
        <p:spPr>
          <a:xfrm>
            <a:off x="532293" y="1317800"/>
            <a:ext cx="3126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Mi identidad y misión</a:t>
            </a:r>
            <a:endParaRPr lang="en-US" sz="4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5CE602-7554-476E-9DE6-2BD9149B4EB2}"/>
              </a:ext>
            </a:extLst>
          </p:cNvPr>
          <p:cNvSpPr txBox="1"/>
          <p:nvPr/>
        </p:nvSpPr>
        <p:spPr>
          <a:xfrm>
            <a:off x="12156992" y="1270702"/>
            <a:ext cx="54452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Católico practicante</a:t>
            </a:r>
          </a:p>
          <a:p>
            <a:r>
              <a:rPr lang="es-ES" sz="4400" dirty="0"/>
              <a:t>Testimonio de mi fe</a:t>
            </a:r>
          </a:p>
          <a:p>
            <a:r>
              <a:rPr lang="es-ES" sz="4400" dirty="0"/>
              <a:t>Comunico la </a:t>
            </a:r>
            <a:r>
              <a:rPr lang="es-ES" sz="4400" b="1" dirty="0"/>
              <a:t>verdad</a:t>
            </a:r>
          </a:p>
          <a:p>
            <a:endParaRPr lang="es-ES" dirty="0"/>
          </a:p>
          <a:p>
            <a:r>
              <a:rPr lang="es-ES" dirty="0"/>
              <a:t>		</a:t>
            </a:r>
            <a:r>
              <a:rPr lang="es-ES" sz="4000" dirty="0"/>
              <a:t>	</a:t>
            </a:r>
            <a:r>
              <a:rPr lang="es-ES" sz="4000" b="1" dirty="0"/>
              <a:t> Ética</a:t>
            </a:r>
          </a:p>
          <a:p>
            <a:r>
              <a:rPr lang="es-ES" sz="4000" b="1" dirty="0"/>
              <a:t>	C</a:t>
            </a:r>
            <a:r>
              <a:rPr lang="en-US" sz="4000" b="1" dirty="0"/>
              <a:t>on          </a:t>
            </a:r>
            <a:r>
              <a:rPr lang="es-ES" sz="4000" b="1" dirty="0"/>
              <a:t>Justicia</a:t>
            </a:r>
          </a:p>
          <a:p>
            <a:r>
              <a:rPr lang="es-ES" sz="4000" b="1" dirty="0"/>
              <a:t>			Caridad</a:t>
            </a:r>
          </a:p>
        </p:txBody>
      </p:sp>
      <p:pic>
        <p:nvPicPr>
          <p:cNvPr id="12" name="Gráfico 11" descr="Marca de verificación">
            <a:extLst>
              <a:ext uri="{FF2B5EF4-FFF2-40B4-BE49-F238E27FC236}">
                <a16:creationId xmlns:a16="http://schemas.microsoft.com/office/drawing/2014/main" id="{26A8D1C4-41E8-4AA6-BED3-BDA92048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41307" y="1126675"/>
            <a:ext cx="914400" cy="914400"/>
          </a:xfrm>
          <a:prstGeom prst="rect">
            <a:avLst/>
          </a:prstGeom>
        </p:spPr>
      </p:pic>
      <p:pic>
        <p:nvPicPr>
          <p:cNvPr id="13" name="Gráfico 12" descr="Marca de verificación">
            <a:extLst>
              <a:ext uri="{FF2B5EF4-FFF2-40B4-BE49-F238E27FC236}">
                <a16:creationId xmlns:a16="http://schemas.microsoft.com/office/drawing/2014/main" id="{D0CB37F6-C13B-4F60-84CB-B5B4A2AC2D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16400" y="1714500"/>
            <a:ext cx="914400" cy="914400"/>
          </a:xfrm>
          <a:prstGeom prst="rect">
            <a:avLst/>
          </a:prstGeom>
        </p:spPr>
      </p:pic>
      <p:pic>
        <p:nvPicPr>
          <p:cNvPr id="14" name="Gráfico 13" descr="Marca de verificación">
            <a:extLst>
              <a:ext uri="{FF2B5EF4-FFF2-40B4-BE49-F238E27FC236}">
                <a16:creationId xmlns:a16="http://schemas.microsoft.com/office/drawing/2014/main" id="{5045D589-33F0-4EED-89AB-7F91EEEEBB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93707" y="2476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9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C379183-4457-4B35-8C07-8EC9275F2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326" y="1827847"/>
            <a:ext cx="8331024" cy="4687253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200"/>
            </a:blip>
            <a:stretch>
              <a:fillRect/>
            </a:stretch>
          </a:blipFill>
        </p:spPr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F1E8F0E-6573-4ED2-A137-A301A08C2578}"/>
              </a:ext>
            </a:extLst>
          </p:cNvPr>
          <p:cNvSpPr txBox="1">
            <a:spLocks/>
          </p:cNvSpPr>
          <p:nvPr/>
        </p:nvSpPr>
        <p:spPr>
          <a:xfrm>
            <a:off x="1141412" y="618518"/>
            <a:ext cx="14327187" cy="14785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El agente de Pastoral ante la IA</a:t>
            </a:r>
            <a:endParaRPr lang="en-U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F497C49-A450-4DDB-AD04-3805BEBF1747}"/>
              </a:ext>
            </a:extLst>
          </p:cNvPr>
          <p:cNvSpPr txBox="1">
            <a:spLocks/>
          </p:cNvSpPr>
          <p:nvPr/>
        </p:nvSpPr>
        <p:spPr>
          <a:xfrm>
            <a:off x="457201" y="1776253"/>
            <a:ext cx="9252126" cy="54086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4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6D2691-4709-445F-8429-AA7BD3B76640}"/>
              </a:ext>
            </a:extLst>
          </p:cNvPr>
          <p:cNvSpPr txBox="1"/>
          <p:nvPr/>
        </p:nvSpPr>
        <p:spPr>
          <a:xfrm>
            <a:off x="5761122" y="7036039"/>
            <a:ext cx="12279228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dirty="0"/>
              <a:t>Que todas sus creaciones, desarrollos, palabra, escucha sean para propiciar el encuentro, facilitar el diálogo, hacer que prevalezca la confianza y asegurar el compromiso por la Paz.</a:t>
            </a:r>
          </a:p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D21201-338B-46E2-8E7C-E0A6DBECAF57}"/>
              </a:ext>
            </a:extLst>
          </p:cNvPr>
          <p:cNvSpPr txBox="1"/>
          <p:nvPr/>
        </p:nvSpPr>
        <p:spPr>
          <a:xfrm>
            <a:off x="914400" y="2097088"/>
            <a:ext cx="7664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El comunicador católico tiene, antes que todo, ser un CONSTRUCTOR DE PAZ, asegurarse de que la IA sirve a la comunicación humana, reflejando los valores del Evangelio y las enseñanzas del magisterio la Iglesia.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2540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30EFBD-21E8-439F-AB15-B7ECA0BE9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1" y="624132"/>
            <a:ext cx="6329274" cy="7956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2559229-5AAC-460A-9B15-C08BC7A49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09" y="922834"/>
            <a:ext cx="6126480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7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714D07-9591-47D2-9BD1-982232BF8ECC}"/>
              </a:ext>
            </a:extLst>
          </p:cNvPr>
          <p:cNvSpPr txBox="1"/>
          <p:nvPr/>
        </p:nvSpPr>
        <p:spPr>
          <a:xfrm>
            <a:off x="4953000" y="942088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DESAFIOS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9DC16A-547F-4987-B616-3AE49F81B62D}"/>
              </a:ext>
            </a:extLst>
          </p:cNvPr>
          <p:cNvSpPr txBox="1"/>
          <p:nvPr/>
        </p:nvSpPr>
        <p:spPr>
          <a:xfrm>
            <a:off x="2133600" y="1741110"/>
            <a:ext cx="1363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También es desafío, que aún con el uso de herramientas de IA y la velocidad con la que estas pueden facilitar la comunicación, se mantenga siempre la autenticidad, la transparencia y la empatía en las relaciones humanas.</a:t>
            </a:r>
            <a:endParaRPr lang="es-MX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5C6AEB-66E6-4382-998D-2B52CA2120C0}"/>
              </a:ext>
            </a:extLst>
          </p:cNvPr>
          <p:cNvSpPr txBox="1"/>
          <p:nvPr/>
        </p:nvSpPr>
        <p:spPr>
          <a:xfrm>
            <a:off x="3505200" y="5098792"/>
            <a:ext cx="10575307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000" dirty="0"/>
              <a:t>Para ello, el comunicador tiene la responsabilidad de gestionar su tiempo, dominar el lenguaje, fundamentar con pensamiento crítico y presentar siempre datos, lo más objetivos posible, sobre la realidad y sobre todo distinguir con claridad, la diferencia entre hechos y opinión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2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714D07-9591-47D2-9BD1-982232BF8ECC}"/>
              </a:ext>
            </a:extLst>
          </p:cNvPr>
          <p:cNvSpPr txBox="1"/>
          <p:nvPr/>
        </p:nvSpPr>
        <p:spPr>
          <a:xfrm>
            <a:off x="4953000" y="942088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DESAFIOS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9DC16A-547F-4987-B616-3AE49F81B62D}"/>
              </a:ext>
            </a:extLst>
          </p:cNvPr>
          <p:cNvSpPr txBox="1"/>
          <p:nvPr/>
        </p:nvSpPr>
        <p:spPr>
          <a:xfrm>
            <a:off x="2407396" y="2241500"/>
            <a:ext cx="1363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/>
              <a:t>Rescatar la importancia que tiene la comunicación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/>
              <a:t>Volver a una comunicación que ponga en común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/>
              <a:t>Custodiar que se comunique éticamente </a:t>
            </a:r>
            <a:endParaRPr lang="en-US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5C6AEB-66E6-4382-998D-2B52CA2120C0}"/>
              </a:ext>
            </a:extLst>
          </p:cNvPr>
          <p:cNvSpPr txBox="1"/>
          <p:nvPr/>
        </p:nvSpPr>
        <p:spPr>
          <a:xfrm>
            <a:off x="3505200" y="5098792"/>
            <a:ext cx="10575307" cy="34470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000" dirty="0"/>
              <a:t>Medios y sociedad, tenemos que velar por una comunicación que construya desde una filosofía crítica, pensante y dialogante, que constantemente se esté preguntando si realmente estamos cumpliendo o no con los objetivos.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5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D6F854-4F00-4910-8EA9-01951A1001A6}"/>
              </a:ext>
            </a:extLst>
          </p:cNvPr>
          <p:cNvSpPr txBox="1"/>
          <p:nvPr/>
        </p:nvSpPr>
        <p:spPr>
          <a:xfrm>
            <a:off x="3045839" y="1035301"/>
            <a:ext cx="990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Provocar una mayor interactividad</a:t>
            </a:r>
            <a:endParaRPr lang="en-US" sz="4800" dirty="0"/>
          </a:p>
        </p:txBody>
      </p:sp>
      <p:pic>
        <p:nvPicPr>
          <p:cNvPr id="1026" name="Picture 2" descr="Marketing Interactivo: ¿En qué consiste esta estrategia? - BLOG |">
            <a:extLst>
              <a:ext uri="{FF2B5EF4-FFF2-40B4-BE49-F238E27FC236}">
                <a16:creationId xmlns:a16="http://schemas.microsoft.com/office/drawing/2014/main" id="{BECCC5CF-1020-464A-887A-79721834F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328556"/>
            <a:ext cx="6012057" cy="60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33A442D-1A6A-4A88-A93C-28F8D2D5A543}"/>
              </a:ext>
            </a:extLst>
          </p:cNvPr>
          <p:cNvSpPr txBox="1"/>
          <p:nvPr/>
        </p:nvSpPr>
        <p:spPr>
          <a:xfrm>
            <a:off x="1828800" y="3390900"/>
            <a:ext cx="9372600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</a:rPr>
              <a:t>Comunicación activa, proactiva, participativa e interactiva, </a:t>
            </a:r>
            <a:r>
              <a:rPr lang="es-ES" sz="4400" b="1" i="1" dirty="0">
                <a:solidFill>
                  <a:schemeClr val="bg1"/>
                </a:solidFill>
              </a:rPr>
              <a:t>comprometida con el otro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0EA151-CE38-4FFB-9EF2-1BD4F5F3BE9E}"/>
              </a:ext>
            </a:extLst>
          </p:cNvPr>
          <p:cNvSpPr txBox="1"/>
          <p:nvPr/>
        </p:nvSpPr>
        <p:spPr>
          <a:xfrm>
            <a:off x="4953000" y="942088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DESAFIOS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9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83780"/>
            <a:ext cx="18288000" cy="5806440"/>
          </a:xfrm>
          <a:custGeom>
            <a:avLst/>
            <a:gdLst/>
            <a:ahLst/>
            <a:cxnLst/>
            <a:rect l="l" t="t" r="r" b="b"/>
            <a:pathLst>
              <a:path w="18288000" h="5806440">
                <a:moveTo>
                  <a:pt x="0" y="0"/>
                </a:moveTo>
                <a:lnTo>
                  <a:pt x="18288000" y="0"/>
                </a:lnTo>
                <a:lnTo>
                  <a:pt x="18288000" y="5806440"/>
                </a:lnTo>
                <a:lnTo>
                  <a:pt x="0" y="58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8161" y="8770597"/>
            <a:ext cx="4569839" cy="1516403"/>
          </a:xfrm>
          <a:custGeom>
            <a:avLst/>
            <a:gdLst/>
            <a:ahLst/>
            <a:cxnLst/>
            <a:rect l="l" t="t" r="r" b="b"/>
            <a:pathLst>
              <a:path w="4569839" h="1516403">
                <a:moveTo>
                  <a:pt x="0" y="0"/>
                </a:moveTo>
                <a:lnTo>
                  <a:pt x="4569839" y="0"/>
                </a:lnTo>
                <a:lnTo>
                  <a:pt x="4569839" y="1516403"/>
                </a:lnTo>
                <a:lnTo>
                  <a:pt x="0" y="151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59138" y="3246243"/>
            <a:ext cx="10575307" cy="7040757"/>
          </a:xfrm>
          <a:custGeom>
            <a:avLst/>
            <a:gdLst/>
            <a:ahLst/>
            <a:cxnLst/>
            <a:rect l="l" t="t" r="r" b="b"/>
            <a:pathLst>
              <a:path w="10575307" h="7040757">
                <a:moveTo>
                  <a:pt x="0" y="0"/>
                </a:moveTo>
                <a:lnTo>
                  <a:pt x="10575306" y="0"/>
                </a:lnTo>
                <a:lnTo>
                  <a:pt x="10575306" y="7040757"/>
                </a:lnTo>
                <a:lnTo>
                  <a:pt x="0" y="704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200"/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EF7BFB-76AF-4F1B-AD19-ABEBD5A178C3}"/>
              </a:ext>
            </a:extLst>
          </p:cNvPr>
          <p:cNvSpPr txBox="1"/>
          <p:nvPr/>
        </p:nvSpPr>
        <p:spPr>
          <a:xfrm>
            <a:off x="979595" y="2090023"/>
            <a:ext cx="927314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Debemos ser más creativos, no con el afán de lograr mantener la atención o lograr la atención del otro a costa de bajar los niveles de esa comunicación o recurrir al morbo, al </a:t>
            </a:r>
            <a:r>
              <a:rPr lang="es-ES" sz="4000" dirty="0" err="1"/>
              <a:t>click</a:t>
            </a:r>
            <a:r>
              <a:rPr lang="es-ES" sz="4000" dirty="0"/>
              <a:t> </a:t>
            </a:r>
            <a:r>
              <a:rPr lang="es-ES" sz="4000" dirty="0" err="1"/>
              <a:t>bait</a:t>
            </a:r>
            <a:r>
              <a:rPr lang="es-ES" sz="4000" dirty="0"/>
              <a:t>, las </a:t>
            </a:r>
            <a:r>
              <a:rPr lang="es-ES" sz="4000" dirty="0" err="1"/>
              <a:t>fake</a:t>
            </a:r>
            <a:r>
              <a:rPr lang="es-ES" sz="4000" dirty="0"/>
              <a:t> </a:t>
            </a:r>
            <a:r>
              <a:rPr lang="es-ES" sz="4000" dirty="0" err="1"/>
              <a:t>news</a:t>
            </a:r>
            <a:r>
              <a:rPr lang="es-ES" sz="4000" dirty="0"/>
              <a:t>,  o Deep </a:t>
            </a:r>
            <a:r>
              <a:rPr lang="es-ES" sz="4000" dirty="0" err="1"/>
              <a:t>fakes</a:t>
            </a:r>
            <a:r>
              <a:rPr lang="es-ES" sz="4000" dirty="0"/>
              <a:t>, a formas y lenguajes vulgares que ofenden la inteligencia humana y denigran a la persona. </a:t>
            </a:r>
            <a:endParaRPr lang="en-US" sz="4000" dirty="0"/>
          </a:p>
          <a:p>
            <a:endParaRPr lang="en-US" dirty="0"/>
          </a:p>
        </p:txBody>
      </p:sp>
      <p:pic>
        <p:nvPicPr>
          <p:cNvPr id="2050" name="Picture 2" descr="No te dejes engañar por las fake news | Universidad Anáhuac">
            <a:extLst>
              <a:ext uri="{FF2B5EF4-FFF2-40B4-BE49-F238E27FC236}">
                <a16:creationId xmlns:a16="http://schemas.microsoft.com/office/drawing/2014/main" id="{6D35F7F1-99EB-4E31-8E7A-06C22F57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911" y="2483572"/>
            <a:ext cx="7810500" cy="4506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6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886</Words>
  <Application>Microsoft Office PowerPoint</Application>
  <PresentationFormat>Personalizado</PresentationFormat>
  <Paragraphs>60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Calibri</vt:lpstr>
      <vt:lpstr>TYPOGRAPH PRO Ultra-Bold</vt:lpstr>
      <vt:lpstr>Serendius</vt:lpstr>
      <vt:lpstr>TYPOGRAPH PRO Light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esanchez</dc:creator>
  <cp:lastModifiedBy>LIDER_UVAQ</cp:lastModifiedBy>
  <cp:revision>24</cp:revision>
  <dcterms:created xsi:type="dcterms:W3CDTF">2024-05-08T00:24:21Z</dcterms:created>
  <dcterms:modified xsi:type="dcterms:W3CDTF">2024-05-10T02:26:17Z</dcterms:modified>
</cp:coreProperties>
</file>